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2913" autoAdjust="0"/>
  </p:normalViewPr>
  <p:slideViewPr>
    <p:cSldViewPr snapToGrid="0">
      <p:cViewPr varScale="1">
        <p:scale>
          <a:sx n="62" d="100"/>
          <a:sy n="62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B2869-AC75-4638-936F-5F87DD76FACC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F12DA-FE14-4CBB-8000-1C975BAE5BB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16.1: Cartilage and bone formation.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4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16.10: Diagram of the structure of a long bone.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Basic Human Anatomy, third ed., Spence, A., 1991, Addison-Wesley, Redwood City, CA.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9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16.11: The microstructure of bone.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The Human Bone Manual, White and Folkens, 2005, Academic Press.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0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16.12: SSCs establish, organize, and transfer the hematopoietic niche in vivo.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 algn="just">
              <a:lnSpc>
                <a:spcPct val="20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Concise review: bridging the gap: bone regeneration using skeletal stem cell‐based strategies—where are we now? Dawson et al., 2014, Stem Cells 32, 35–44.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5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16.13: MSCs are immunomodulatory and trophic.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 algn="just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The MSC: an injury drugstore, Caplan and Correa, 2011, Cell. Stem Cell 9, 11–15.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16.14: Ways to form scaffolds.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79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0" dirty="0">
                <a:effectLst/>
                <a:latin typeface="Corbel" panose="020B0503020204020204" pitchFamily="34" charset="0"/>
              </a:rPr>
              <a:t>Figure 16.15: The three-dimensional image (</a:t>
            </a:r>
            <a:r>
              <a:rPr lang="en-US" sz="1800" b="1" kern="0" dirty="0" err="1">
                <a:effectLst/>
                <a:latin typeface="Corbel" panose="020B0503020204020204" pitchFamily="34" charset="0"/>
              </a:rPr>
              <a:t>μCT</a:t>
            </a:r>
            <a:r>
              <a:rPr lang="en-US" sz="1800" b="1" kern="0" dirty="0">
                <a:effectLst/>
                <a:latin typeface="Corbel" panose="020B0503020204020204" pitchFamily="34" charset="0"/>
              </a:rPr>
              <a:t>) of perfused contrast vascular dye (red) depicting the blood vessels in a critical sized mouse femur defect (a). The window of a D18 chick egg depicting the vasculature of the CAM (b). D18 chick femur defect stabilized with a 26 G needle after 8 days of implantation in the CAM: c) low magnification, d) high magnification. D18 chick demur defect with an implanted bioscaffold in the defect region (e) (arrow = blood vessel; </a:t>
            </a:r>
            <a:r>
              <a:rPr lang="en-US" sz="1800" b="1" kern="0" dirty="0">
                <a:effectLst/>
                <a:latin typeface="Cambria Math" panose="02040503050406030204" pitchFamily="18" charset="0"/>
                <a:cs typeface="Cambria Math" panose="02040503050406030204" pitchFamily="18" charset="0"/>
              </a:rPr>
              <a:t>∗</a:t>
            </a:r>
            <a:r>
              <a:rPr lang="en-US" sz="1800" b="1" kern="0" dirty="0">
                <a:effectLst/>
                <a:latin typeface="Corbel" panose="020B0503020204020204" pitchFamily="34" charset="0"/>
              </a:rPr>
              <a:t> = bone) after 8 days of implantation in the CAM.</a:t>
            </a:r>
            <a:endParaRPr lang="nl-NL" sz="1800" b="1" kern="0" dirty="0"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72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16.16: Examples of different organic and inorganic graft materials.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85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16.17: Matrix that indicates how patient and surgical requirements determine the graft’s biological response.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9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16.18: a) Vascularization in a chick chorioallantoic membrane assay observed in 3DP (3,3,3) scaffold alone and with: VEGF, HUVEC, and both VEGF &amp; HUVEC. b) Bone formation on 3DP(3,3,3) scaffold alone and in combination with BMP in a subcutaneous murine model with alginate control.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755" marR="71755" algn="just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Nanoclay-based 3D printed scaffolds promote vascular ingrowth ex vivo and generate bone mineral tissue in vitro and in vivo, Cidonio et al.. Biofabrication. 2020 May 12;12(3):035010. doi: 10.1088/1758-5090/ab8753.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7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16.2: Structural and functional zones of articular cartilage.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 algn="just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Adapted from Composition and structure of articular cartilage: a template for tissue repair, Poole et al., 2001, Clin. Orthop. S26–S33.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16.3: Molecular structure and supramolecular assemblies of collagens.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 algn="just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Collagen family of proteins, Van Der Rest and Garrone, 1991, FASEB J. 5, 2814–2823.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16.4: The molecular organization of normal articular cartilage.</a:t>
            </a:r>
          </a:p>
          <a:p>
            <a:r>
              <a:rPr lang="en-US" dirty="0"/>
              <a:t>From The role of the cartilage matrix in osteoarthritis, Heinegard and Saxne, 2011, Nat. Rev. Rheumatol, 7, 50–56.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4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  <a:spcBef>
                <a:spcPts val="600"/>
              </a:spcBef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16.5: Spontaneous repair of superficial defects in articular cartilage in a fetal lamb model.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Spontaneous repair of superficial defects in articular cartilage in a fetal lamb model, Namba et al., 1998, J. Bone Jt. Surg. Am. 80, 4–10.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3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16.6: Autologous chondrocyte transplantation procedure.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18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16.7: Human articular chondrocytes in monolayer cultures prior to implantation in the autologous chondrocyte transplantation procedure.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16.8: Regenerated cartilage from the autologous chondrocyte transplantation procedure 2 years after cell implantation.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4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16.9: Cartilage graft construct based on chondrocytes cultured in hyaluronic acid.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1F12DA-FE14-4CBB-8000-1C975BAE5B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26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16 – Cartilage and Bone Regeneration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E37DCC42-B885-47A9-809B-27AFF342C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63" y="1679091"/>
            <a:ext cx="6756673" cy="349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CA1BBB5-8428-46DA-99FD-CBE09E099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46075"/>
            <a:ext cx="7442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AADD345-3778-473C-859B-090A5364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708" y="1705727"/>
            <a:ext cx="6390583" cy="34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5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FCC4AC0-CC8F-4472-8A0B-04E9A321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72" y="819350"/>
            <a:ext cx="6324655" cy="52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2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73B76C-8C52-4BCF-BFFA-6013D405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09" y="817429"/>
            <a:ext cx="5696982" cy="522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7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45C660FE-227E-4C62-82A4-C62993649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57" y="1909591"/>
            <a:ext cx="6891886" cy="30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6367F7C5-1EE4-4EE9-B59B-54F8B7829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8" y="726304"/>
            <a:ext cx="4132884" cy="54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2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8EC94F-5DA9-4B35-8875-15D5A313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6" y="1744243"/>
            <a:ext cx="8694548" cy="33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6474AB3-3CB0-4F34-B7AC-70726842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33" y="1158723"/>
            <a:ext cx="7241733" cy="45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6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E6F1CD9-D70A-48A2-B116-9757A3112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014" y="691890"/>
            <a:ext cx="5775972" cy="54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266AA2B-8B71-4BCC-B1B3-42BC3BBC2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108" y="1060263"/>
            <a:ext cx="7785784" cy="47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AB8B404-A865-4C1C-8804-81FD6FEB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08" y="1406721"/>
            <a:ext cx="6457784" cy="40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9381C25-EE7B-48BE-ABB3-5A8E74CA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84" y="114226"/>
            <a:ext cx="4526432" cy="6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92C02D5-16E9-40B0-A5DA-A42D8E677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60" y="1181243"/>
            <a:ext cx="6066280" cy="44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0EA65BCD-0340-4F24-A404-D2EA12688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9" y="1600801"/>
            <a:ext cx="6948562" cy="35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349D32-EE42-4704-9C34-8A75C7FA1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50" y="1012308"/>
            <a:ext cx="7567699" cy="48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neteldieren, koraal, muur, ongewerveld&#10;&#10;Automatisch gegenereerde beschrijving">
            <a:extLst>
              <a:ext uri="{FF2B5EF4-FFF2-40B4-BE49-F238E27FC236}">
                <a16:creationId xmlns:a16="http://schemas.microsoft.com/office/drawing/2014/main" id="{CADB58E8-B738-4EF6-9486-3002FB937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95" y="1150522"/>
            <a:ext cx="5368209" cy="45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370DD9DE-9E30-4185-B70B-D567312E5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83" y="1546712"/>
            <a:ext cx="6153634" cy="37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1029</Words>
  <Application>Microsoft Office PowerPoint</Application>
  <PresentationFormat>Breedbeeld</PresentationFormat>
  <Paragraphs>64</Paragraphs>
  <Slides>19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Corbel</vt:lpstr>
      <vt:lpstr>Times New Roman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4</cp:revision>
  <dcterms:created xsi:type="dcterms:W3CDTF">2022-05-17T12:49:17Z</dcterms:created>
  <dcterms:modified xsi:type="dcterms:W3CDTF">2022-09-21T20:16:08Z</dcterms:modified>
</cp:coreProperties>
</file>